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7" r:id="rId10"/>
    <p:sldId id="1150" r:id="rId11"/>
    <p:sldId id="1151" r:id="rId12"/>
    <p:sldId id="1152" r:id="rId13"/>
    <p:sldId id="1153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1223" y="980728"/>
          <a:ext cx="11127966" cy="1027875"/>
        </p:xfrm>
        <a:graphic>
          <a:graphicData uri="http://schemas.openxmlformats.org/drawingml/2006/table">
            <a:tbl>
              <a:tblPr firstRow="1" firstCol="1" bandRow="1"/>
              <a:tblGrid>
                <a:gridCol w="1963583"/>
                <a:gridCol w="9164383"/>
              </a:tblGrid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trouble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solving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thoughts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experience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    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217099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you’re trapped, think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‘How will someone else solve this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Maybe they will research first, break the task into small ones or ask for others’ help.”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当你陷入困境时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想想别人会怎么解决这个问题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也许他们会先研究一下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把任务分成小任务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或者寻求别人的帮助。因此当人们在解决问题遇到困难时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应该考虑别人的想法或经验。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此处用过去分词与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构成一般现在时的被动语态。故可知答案。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54359" y="1595791"/>
            <a:ext cx="19071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considered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1223" y="980728"/>
          <a:ext cx="11127966" cy="905193"/>
        </p:xfrm>
        <a:graphic>
          <a:graphicData uri="http://schemas.openxmlformats.org/drawingml/2006/table">
            <a:tbl>
              <a:tblPr firstRow="1" firstCol="1" bandRow="1"/>
              <a:tblGrid>
                <a:gridCol w="1963583"/>
                <a:gridCol w="9164383"/>
              </a:tblGrid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matters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clearly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decisions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637583" y="1256157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understand</a:t>
            </a:r>
            <a:endParaRPr lang="zh-CN" altLang="en-US" dirty="0"/>
          </a:p>
        </p:txBody>
      </p:sp>
      <p:sp>
        <p:nvSpPr>
          <p:cNvPr id="5" name="内容占位符 7"/>
          <p:cNvSpPr>
            <a:spLocks noGrp="1"/>
          </p:cNvSpPr>
          <p:nvPr>
            <p:ph idx="1"/>
          </p:nvPr>
        </p:nvSpPr>
        <p:spPr>
          <a:xfrm>
            <a:off x="360854" y="196078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“Metacognition turns ‘not understanding’ into ‘clear understanding’.”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元认知有助于更清楚地理解事物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understand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帮助做某事。故可知答案。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44137" y="918334"/>
          <a:ext cx="11249498" cy="2801811"/>
        </p:xfrm>
        <a:graphic>
          <a:graphicData uri="http://schemas.openxmlformats.org/drawingml/2006/table">
            <a:tbl>
              <a:tblPr firstRow="1" firstCol="1" bandRow="1"/>
              <a:tblGrid>
                <a:gridCol w="11249498"/>
              </a:tblGrid>
              <a:tr h="6034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solve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metacognition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                       </a:t>
                      </a:r>
                      <a:r>
                        <a:rPr lang="en-US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400" u="sng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passage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improve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                                          </a:t>
                      </a:r>
                      <a:r>
                        <a:rPr lang="en-US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400" u="sng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8"/>
          <p:cNvSpPr>
            <a:spLocks noGrp="1"/>
          </p:cNvSpPr>
          <p:nvPr>
            <p:ph idx="1"/>
          </p:nvPr>
        </p:nvSpPr>
        <p:spPr>
          <a:xfrm>
            <a:off x="140335" y="4157345"/>
            <a:ext cx="11948160" cy="2489200"/>
          </a:xfrm>
        </p:spPr>
        <p:txBody>
          <a:bodyPr wrap="square"/>
          <a:lstStyle/>
          <a:p>
            <a:pPr algn="ju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who use metacognition well break a big task into small ones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find mistakes 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try new ways if something doesn’t work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use what worked before in new situations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善于运用元认知的人会将大任务分解成小任务（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快速发现错误（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如果有些事情行不通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尝试新的方法（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并在新的情况下使用以前有效的方法（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478583" y="1765012"/>
            <a:ext cx="11182194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777480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enhance myself, I’ll cultivate metacognition, break tasks into steps, reflect regularly, communicate effectively, manage emotions, share ideas, and seek help when needed.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开放性问题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70474" y="836712"/>
            <a:ext cx="184217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cs typeface="Times New Roman" panose="02020603050405020304" pitchFamily="18" charset="0"/>
              </a:rPr>
              <a:t>Plan, check,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71455" y="1359225"/>
            <a:ext cx="1936749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2400" dirty="0">
                <a:cs typeface="Times New Roman" panose="02020603050405020304" pitchFamily="18" charset="0"/>
              </a:rPr>
              <a:t>fix and learn.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主要介绍了元认知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的概念、重要性以及如何在现实生活中应用和实践元认知技能。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928" y="2709280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50" y="1222589"/>
            <a:ext cx="11486652" cy="1270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your classmates stay calm during exams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can they fix group work problems quickly or solve fights with friends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secret isn’t being “born smart”—they ask themselves simple questions like, “What should I do next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 “Is there a better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skill is called “metacognition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7530" y="764704"/>
            <a:ext cx="4176521" cy="622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lvl="0"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 means “thinking about how you think”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 it as a map for your brain—it helps you see your learning path clearly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 John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Flavell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“It’s like knowing what you know and what you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People who use metacognition well break a big task into small 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find mistakes quickly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try new ways if something doesn’t 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use what worked before in new situations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people can work out problems faster with less trouble and effort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Preparing for exams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breaks his study into two parts—30 minutes for notes and 10 minutes for his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he asks, “Can I explain this to my classmates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If not, he marks difficult parts or watches short videos to help himself learn faster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in a group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Lisa divides tasks into “research” and “writing” and then sets weekly Friday meetings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a member is absent, she calmly gives the tasks to others and uses the group chat to share their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the project can be finished on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Managing moods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a friend suddenly changes the outing plan, Mike stops for a moment, takes a deep breath and asks himself, “Am I angry because of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then sends WeChat messages to his friend, “Can we meet another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calm way of dealing with his awful feelings is a better choice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you’re working, ask yourself questions like, “What should I do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“Is this helpful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or “Is there a better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Write down good ideas in a notebook, or try to explain them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can’t explain them clearly, go back and review the parts you don’t understand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you’re trapped, think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“How will someone else solve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Maybe they will research first, break the task into small ones or ask for others’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do what they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Metacognition turns “not understanding” into “clear understanding”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solving math problems or facing daily challenges, paying attention to how you think helps you make better decisions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learners don’t just work hard, but also use metacognition to work smarter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注：前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题每空只填一个单词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题不超过五个单词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题字数不限。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2846" y="1447398"/>
          <a:ext cx="1128472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97944"/>
                <a:gridCol w="9386776"/>
              </a:tblGrid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Metacognition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instead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1"/>
          <p:cNvSpPr txBox="1"/>
          <p:nvPr/>
        </p:nvSpPr>
        <p:spPr bwMode="auto">
          <a:xfrm>
            <a:off x="360854" y="25867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secret isn’t being ‘born smart’”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元认知不是一种天生的技能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born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天生的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71103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way, people can work out problems faster with less trouble and effort.”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通过这种方式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人们能够更快地解决问题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同时减少麻烦和付出的努力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说明解决问题更容易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07298" y="1560956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born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20249" y="2048637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easily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1223" y="980728"/>
          <a:ext cx="11127966" cy="2159572"/>
        </p:xfrm>
        <a:graphic>
          <a:graphicData uri="http://schemas.openxmlformats.org/drawingml/2006/table">
            <a:tbl>
              <a:tblPr firstRow="1" firstCol="1" bandRow="1"/>
              <a:tblGrid>
                <a:gridCol w="1315511"/>
                <a:gridCol w="9812455"/>
              </a:tblGrid>
              <a:tr h="21121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Preparing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explains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ideas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  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completing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closely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Managing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moods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messages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friendship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3"/>
          <p:cNvSpPr>
            <a:spLocks noGrp="1"/>
          </p:cNvSpPr>
          <p:nvPr>
            <p:ph idx="1"/>
          </p:nvPr>
        </p:nvSpPr>
        <p:spPr>
          <a:xfrm>
            <a:off x="360854" y="3190813"/>
            <a:ext cx="11485848" cy="156966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 breaks his study into two parts—30 minutes for notes and 10 minutes for his problems. Later, he asks, ‘Can I explain this to my classmates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If not, he marks difficult parts or watches short videos to help himself learn faster.”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汤姆在向同学解释之前复习笔记和问题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。故可知答案。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4697084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way, the project can be finished on time.”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莉萨成功完成任务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主语是第三人称单数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谓语动词用第三人称单数。故可知答案。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4452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then sends WeChat messages to his friend, ‘Can we meet another day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This calm way of dealing with his awful feelings is a better choice.”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迈克冷静地给他的朋友发信息是处理他糟糕情绪的方式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calmly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副词修饰动词。故可知答案。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1561" y="1321768"/>
            <a:ext cx="1135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before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16614" y="2061996"/>
            <a:ext cx="13821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succeeds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422187" y="2741265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calmly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5532</Words>
  <Application>WPS 演示</Application>
  <PresentationFormat>自定义</PresentationFormat>
  <Paragraphs>87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451</cp:revision>
  <dcterms:created xsi:type="dcterms:W3CDTF">2020-11-06T05:24:00Z</dcterms:created>
  <dcterms:modified xsi:type="dcterms:W3CDTF">2025-09-18T09:33:06Z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AFCAF320501945C7865AFBB185E548D6_12</vt:lpwstr>
  </property>
</Properties>
</file>